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210 GGotmangul Regular" panose="020B0600000101010101" charset="-127"/>
      <p:regular r:id="rId20"/>
    </p:embeddedFont>
    <p:embeddedFont>
      <p:font typeface="BM YEONSUNG" panose="020B0600000101010101" charset="-127"/>
      <p:regular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374" autoAdjust="0"/>
  </p:normalViewPr>
  <p:slideViewPr>
    <p:cSldViewPr>
      <p:cViewPr varScale="1">
        <p:scale>
          <a:sx n="68" d="100"/>
          <a:sy n="68" d="100"/>
        </p:scale>
        <p:origin x="88" y="1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37100-E5A2-4CE2-BF63-D32588E2F21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7CFA6-6D78-4339-81F5-7840EBDD7D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85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7CFA6-6D78-4339-81F5-7840EBDD7D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374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7zHQUEOgoI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16.png"/><Relationship Id="rId12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19.png"/><Relationship Id="rId4" Type="http://schemas.openxmlformats.org/officeDocument/2006/relationships/image" Target="../media/image50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16.png"/><Relationship Id="rId12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889000"/>
            <a:ext cx="2921000" cy="7340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0" y="1003300"/>
            <a:ext cx="2667000" cy="708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474700" y="1409700"/>
            <a:ext cx="1384300" cy="628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8200" b="0" i="0" u="none" strike="noStrike" spc="-500">
                <a:solidFill>
                  <a:srgbClr val="000000"/>
                </a:solidFill>
                <a:ea typeface="210 GGotmangul Regular"/>
              </a:rPr>
              <a:t>유생의질주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7400" y="1016000"/>
            <a:ext cx="1346200" cy="4445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4700" y="3873500"/>
            <a:ext cx="1346200" cy="4978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6200" y="1282700"/>
            <a:ext cx="1397000" cy="444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93500" y="4470400"/>
            <a:ext cx="1346200" cy="3390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1670900" y="-2147483648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>
            <a:alphaModFix amt="13000"/>
          </a:blip>
          <a:stretch>
            <a:fillRect/>
          </a:stretch>
        </p:blipFill>
        <p:spPr>
          <a:xfrm>
            <a:off x="12700" y="-228600"/>
            <a:ext cx="774700" cy="10998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00" y="50800"/>
            <a:ext cx="762000" cy="1028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>
            <a:alphaModFix amt="27000"/>
          </a:blip>
          <a:stretch>
            <a:fillRect/>
          </a:stretch>
        </p:blipFill>
        <p:spPr>
          <a:xfrm>
            <a:off x="12915900" y="9144000"/>
            <a:ext cx="190500" cy="190500"/>
          </a:xfrm>
          <a:prstGeom prst="rect">
            <a:avLst/>
          </a:prstGeom>
          <a:effectLst>
            <a:outerShdw blurRad="348" dist="17246" dir="2700000">
              <a:srgbClr val="000000">
                <a:alpha val="50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71600" y="8509000"/>
            <a:ext cx="14097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4287500" y="8636000"/>
            <a:ext cx="977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200" b="0" i="0" u="none" strike="noStrike" spc="-200">
                <a:solidFill>
                  <a:srgbClr val="E1CA86"/>
                </a:solidFill>
                <a:ea typeface="210 GGotmangul Regular"/>
              </a:rPr>
              <a:t>강태현과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74800" y="9575800"/>
            <a:ext cx="1003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000" b="0" i="0" u="none" strike="noStrike" spc="-100" dirty="0">
                <a:solidFill>
                  <a:srgbClr val="E1CA86"/>
                </a:solidFill>
                <a:ea typeface="210 GGotmangul Regular"/>
              </a:rPr>
              <a:t>아이들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5036800" y="3416300"/>
            <a:ext cx="190500" cy="190500"/>
          </a:xfrm>
          <a:prstGeom prst="rect">
            <a:avLst/>
          </a:prstGeom>
          <a:effectLst>
            <a:outerShdw blurRad="353" dist="17371" dir="2700000">
              <a:srgbClr val="000000">
                <a:alpha val="50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>
            <a:alphaModFix amt="11000"/>
          </a:blip>
          <a:stretch>
            <a:fillRect/>
          </a:stretch>
        </p:blipFill>
        <p:spPr>
          <a:xfrm>
            <a:off x="4140200" y="2425700"/>
            <a:ext cx="190500" cy="190500"/>
          </a:xfrm>
          <a:prstGeom prst="rect">
            <a:avLst/>
          </a:prstGeom>
          <a:effectLst>
            <a:outerShdw blurRad="352" dist="17350" dir="2700000">
              <a:srgbClr val="000000">
                <a:alpha val="50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>
            <a:alphaModFix amt="15000"/>
          </a:blip>
          <a:stretch>
            <a:fillRect/>
          </a:stretch>
        </p:blipFill>
        <p:spPr>
          <a:xfrm>
            <a:off x="10642600" y="9017000"/>
            <a:ext cx="190500" cy="177800"/>
          </a:xfrm>
          <a:prstGeom prst="rect">
            <a:avLst/>
          </a:prstGeom>
          <a:effectLst>
            <a:outerShdw blurRad="332" dist="16845" dir="2700000">
              <a:srgbClr val="000000">
                <a:alpha val="50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>
            <a:alphaModFix amt="9000"/>
          </a:blip>
          <a:stretch>
            <a:fillRect/>
          </a:stretch>
        </p:blipFill>
        <p:spPr>
          <a:xfrm>
            <a:off x="12319000" y="8750300"/>
            <a:ext cx="241300" cy="228600"/>
          </a:xfrm>
          <a:prstGeom prst="rect">
            <a:avLst/>
          </a:prstGeom>
          <a:effectLst>
            <a:outerShdw blurRad="539" dist="21468" dir="2700000">
              <a:srgbClr val="000000">
                <a:alpha val="50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>
            <a:alphaModFix amt="24000"/>
          </a:blip>
          <a:stretch>
            <a:fillRect/>
          </a:stretch>
        </p:blipFill>
        <p:spPr>
          <a:xfrm>
            <a:off x="14465300" y="22860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>
            <a:alphaModFix amt="11000"/>
          </a:blip>
          <a:stretch>
            <a:fillRect/>
          </a:stretch>
        </p:blipFill>
        <p:spPr>
          <a:xfrm>
            <a:off x="7391400" y="1079500"/>
            <a:ext cx="254000" cy="241300"/>
          </a:xfrm>
          <a:prstGeom prst="rect">
            <a:avLst/>
          </a:prstGeom>
          <a:effectLst>
            <a:outerShdw blurRad="602" dist="22687" dir="2700000">
              <a:srgbClr val="000000">
                <a:alpha val="50000"/>
              </a:srgbClr>
            </a:outerShdw>
          </a:effectLst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>
            <a:alphaModFix amt="15000"/>
          </a:blip>
          <a:stretch>
            <a:fillRect/>
          </a:stretch>
        </p:blipFill>
        <p:spPr>
          <a:xfrm>
            <a:off x="4445000" y="3213100"/>
            <a:ext cx="76200" cy="63500"/>
          </a:xfrm>
          <a:prstGeom prst="rect">
            <a:avLst/>
          </a:prstGeom>
          <a:effectLst>
            <a:outerShdw blurRad="46" dist="6270" dir="2700000">
              <a:srgbClr val="000000">
                <a:alpha val="50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7500" y="3416300"/>
            <a:ext cx="2425700" cy="16764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4445000" y="3517900"/>
            <a:ext cx="1816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-100" dirty="0" err="1">
                <a:solidFill>
                  <a:srgbClr val="F3ECD7"/>
                </a:solidFill>
                <a:ea typeface="BM YEONSUNG"/>
              </a:rPr>
              <a:t>이거야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~</a:t>
            </a:r>
          </a:p>
          <a:p>
            <a:pPr lvl="0" algn="ctr">
              <a:lnSpc>
                <a:spcPct val="107070"/>
              </a:lnSpc>
            </a:pPr>
            <a:r>
              <a:rPr lang="ko-KR" sz="3000" b="0" i="0" u="none" strike="noStrike" spc="-100" dirty="0">
                <a:solidFill>
                  <a:srgbClr val="F3ECD7"/>
                </a:solidFill>
                <a:ea typeface="BM YEONSUNG"/>
              </a:rPr>
              <a:t>이게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 </a:t>
            </a:r>
            <a:r>
              <a:rPr lang="ko-KR" sz="3000" b="0" i="0" u="none" strike="noStrike" spc="-100" dirty="0">
                <a:solidFill>
                  <a:srgbClr val="F3ECD7"/>
                </a:solidFill>
                <a:ea typeface="BM YEONSUNG"/>
              </a:rPr>
              <a:t>급제야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~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828800" y="5232400"/>
            <a:ext cx="5715000" cy="927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2311400"/>
            <a:ext cx="5842000" cy="617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3.3.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416300"/>
            <a:ext cx="6705600" cy="400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퍼스트엔드앵커는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앞에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엔드앵커이다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퍼스트엔드앵커의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좌표가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-10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작아지면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삭제한다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라스트엔드앵커는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가장최근에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생성된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맵의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엔드앵커이다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.(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큐에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맨뒤에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라스트엔드앵커의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x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좌표가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15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보다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작아지면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생성한다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라스트엔드앵커의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위치에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 err="1">
                <a:solidFill>
                  <a:srgbClr val="000000"/>
                </a:solidFill>
                <a:ea typeface="Pretendard Regular"/>
              </a:rPr>
              <a:t>맵을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Pretendard Regular"/>
              </a:rPr>
              <a:t>생성한다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5194300"/>
            <a:ext cx="13741400" cy="3924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3.3.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맵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16300" y="3365500"/>
            <a:ext cx="114427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땅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플랫폼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장애물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피벗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엔드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앵커로</a:t>
            </a:r>
            <a:r>
              <a:rPr lang="en-US" sz="42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3124200"/>
            <a:ext cx="13576300" cy="4686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3.4.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젤리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생성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20000">
            <a:off x="5397500" y="3797300"/>
            <a:ext cx="2667000" cy="914400"/>
          </a:xfrm>
          <a:prstGeom prst="rect">
            <a:avLst/>
          </a:prstGeom>
          <a:effectLst>
            <a:outerShdw blurRad="12563" dist="84651" dir="4500000">
              <a:srgbClr val="000000">
                <a:alpha val="11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2768600" y="42037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 dirty="0">
                <a:solidFill>
                  <a:srgbClr val="000000"/>
                </a:solidFill>
                <a:ea typeface="210 GGotmangul Regular"/>
              </a:rPr>
              <a:t>시연영상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1447800" y="4076700"/>
            <a:ext cx="81788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3378200"/>
            <a:ext cx="6172200" cy="427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 rot="-60000">
            <a:off x="3822700" y="4864100"/>
            <a:ext cx="12065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5000" y="6553200"/>
            <a:ext cx="6172200" cy="401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92300" y="4457700"/>
            <a:ext cx="73660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우리조는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dev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가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2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개인가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300" y="5461000"/>
            <a:ext cx="7353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dev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뭐고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_dev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뭔데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58800" y="71374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70200" y="8128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트러블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슈팅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1447800" y="4076700"/>
            <a:ext cx="81788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200" y="3835400"/>
            <a:ext cx="3784600" cy="337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60000">
            <a:off x="13144500" y="6680200"/>
            <a:ext cx="3581400" cy="358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866900" y="4445000"/>
            <a:ext cx="73660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버튼에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아무것도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안달려있는데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왜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눌려요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2300" y="5461000"/>
            <a:ext cx="73533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네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?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네비게이션이</a:t>
            </a:r>
            <a:r>
              <a:rPr lang="en-US" sz="28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뭔데요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0200" y="8128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트러블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슈팅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6000" y="7595962"/>
            <a:ext cx="2946400" cy="1816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히히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번</a:t>
            </a:r>
          </a:p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하면</a:t>
            </a:r>
            <a:r>
              <a:rPr lang="en-US" altLang="ko-KR" sz="3000" b="0" i="0" u="none" strike="noStrike" spc="-100">
                <a:solidFill>
                  <a:srgbClr val="000000"/>
                </a:solidFill>
                <a:ea typeface="Pretendard Regular"/>
              </a:rPr>
              <a:t> </a:t>
            </a: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스페이스로</a:t>
            </a:r>
            <a:endParaRPr lang="en-US" altLang="ko-KR" sz="3000" b="0" i="0" u="none" strike="noStrike" spc="-10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39440"/>
              </a:lnSpc>
            </a:pPr>
            <a:r>
              <a:rPr lang="ko-KR" sz="3000" b="0" i="0" u="none" strike="noStrike" spc="-100">
                <a:solidFill>
                  <a:srgbClr val="000000"/>
                </a:solidFill>
                <a:ea typeface="Pretendard Regular"/>
              </a:rPr>
              <a:t>눌려야지</a:t>
            </a:r>
            <a:r>
              <a:rPr lang="en-US" sz="3000" b="0" i="0" u="none" strike="noStrike" spc="-100">
                <a:solidFill>
                  <a:srgbClr val="000000"/>
                </a:solidFill>
                <a:latin typeface="Pretendard Regular"/>
              </a:rPr>
              <a:t> &gt;.&lt;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8000"/>
          </a:blip>
          <a:stretch>
            <a:fillRect/>
          </a:stretch>
        </p:blipFill>
        <p:spPr>
          <a:xfrm>
            <a:off x="2590800" y="4165600"/>
            <a:ext cx="5308600" cy="287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8700" y="6146800"/>
            <a:ext cx="3898900" cy="546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6600" y="3263900"/>
            <a:ext cx="4229100" cy="5816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48000" y="4533900"/>
            <a:ext cx="2984500" cy="622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39440"/>
              </a:lnSpc>
            </a:pP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우리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깃을</a:t>
            </a:r>
            <a:r>
              <a:rPr lang="en-US" sz="3500" b="0" i="0" u="none" strike="noStrike" spc="-1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500" b="0" i="0" u="none" strike="noStrike" spc="-100">
                <a:solidFill>
                  <a:srgbClr val="000000"/>
                </a:solidFill>
                <a:ea typeface="Pretendard SemiBold"/>
              </a:rPr>
              <a:t>보라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48000" y="5549900"/>
            <a:ext cx="24384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800" b="0" i="0" u="none" strike="noStrike" spc="-100">
                <a:solidFill>
                  <a:srgbClr val="000000"/>
                </a:solidFill>
                <a:ea typeface="Pretendard Regular"/>
              </a:rPr>
              <a:t>예쁘다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58800" y="7137400"/>
            <a:ext cx="19558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947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70200" y="1435100"/>
            <a:ext cx="125603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자랑하고</a:t>
            </a:r>
            <a:r>
              <a:rPr lang="en-US" sz="100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10000" b="0" i="0" u="none" strike="noStrike">
                <a:solidFill>
                  <a:srgbClr val="000000"/>
                </a:solidFill>
                <a:ea typeface="210 GGotmangul Regular"/>
              </a:rPr>
              <a:t>싶다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0400" y="825500"/>
            <a:ext cx="51816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627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210 GGotmangul Regular"/>
              </a:rPr>
              <a:t>마지막으로</a:t>
            </a:r>
            <a:r>
              <a:rPr lang="en-US" sz="5000" b="0" i="0" u="none" strike="noStrike">
                <a:solidFill>
                  <a:srgbClr val="000000"/>
                </a:solidFill>
                <a:latin typeface="210 GGotmangul Regular"/>
              </a:rPr>
              <a:t>...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0" y="812800"/>
            <a:ext cx="3759200" cy="858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927100"/>
            <a:ext cx="3530600" cy="8369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13677900" y="-279400"/>
            <a:ext cx="774700" cy="1099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8200" y="0"/>
            <a:ext cx="762000" cy="1028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141200" y="8331200"/>
            <a:ext cx="6731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200" b="0" i="0" u="none" strike="noStrike" spc="-100">
                <a:solidFill>
                  <a:srgbClr val="E1CA86"/>
                </a:solidFill>
                <a:ea typeface="210 GGotmangul Regular"/>
              </a:rPr>
              <a:t>알바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03100" y="8521700"/>
            <a:ext cx="7493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900" b="0" i="0" u="none" strike="noStrike" spc="-300" dirty="0">
                <a:solidFill>
                  <a:srgbClr val="E1CA86"/>
                </a:solidFill>
                <a:ea typeface="210 GGotmangul Regular"/>
              </a:rPr>
              <a:t>왕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>
            <a:alphaModFix amt="24000"/>
          </a:blip>
          <a:stretch>
            <a:fillRect/>
          </a:stretch>
        </p:blipFill>
        <p:spPr>
          <a:xfrm>
            <a:off x="13538200" y="22860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sp>
        <p:nvSpPr>
          <p:cNvPr id="12" name="TextBox 12"/>
          <p:cNvSpPr txBox="1"/>
          <p:nvPr/>
        </p:nvSpPr>
        <p:spPr>
          <a:xfrm>
            <a:off x="6438900" y="1612900"/>
            <a:ext cx="1143000" cy="698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9100" b="0" i="0" u="none" strike="noStrike" spc="-600">
                <a:solidFill>
                  <a:srgbClr val="000000"/>
                </a:solidFill>
                <a:ea typeface="210 GGotmangul Regular"/>
              </a:rPr>
              <a:t>감사합니다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6186" y="4282976"/>
            <a:ext cx="1600200" cy="5829300"/>
          </a:xfrm>
          <a:prstGeom prst="rect">
            <a:avLst/>
          </a:prstGeom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6966E902-E866-2164-90E4-4DAC38000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6600" y="8045450"/>
            <a:ext cx="1409700" cy="1638300"/>
          </a:xfrm>
          <a:prstGeom prst="rect">
            <a:avLst/>
          </a:prstGeom>
        </p:spPr>
      </p:pic>
      <p:sp>
        <p:nvSpPr>
          <p:cNvPr id="17" name="TextBox 15">
            <a:extLst>
              <a:ext uri="{FF2B5EF4-FFF2-40B4-BE49-F238E27FC236}">
                <a16:creationId xmlns:a16="http://schemas.microsoft.com/office/drawing/2014/main" id="{3A065643-F490-5338-8EAC-CBE31ED7E1AD}"/>
              </a:ext>
            </a:extLst>
          </p:cNvPr>
          <p:cNvSpPr txBox="1"/>
          <p:nvPr/>
        </p:nvSpPr>
        <p:spPr>
          <a:xfrm>
            <a:off x="11112500" y="8172450"/>
            <a:ext cx="9779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3200" b="0" i="0" u="none" strike="noStrike" spc="-200" dirty="0">
                <a:solidFill>
                  <a:srgbClr val="E1CA86"/>
                </a:solidFill>
                <a:ea typeface="210 GGotmangul Regular"/>
              </a:rPr>
              <a:t>강태현과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BE976773-432D-AE37-A413-6104DE9A6A9A}"/>
              </a:ext>
            </a:extLst>
          </p:cNvPr>
          <p:cNvSpPr txBox="1"/>
          <p:nvPr/>
        </p:nvSpPr>
        <p:spPr>
          <a:xfrm>
            <a:off x="11099800" y="9112250"/>
            <a:ext cx="1003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ko-KR" sz="2000" b="0" i="0" u="none" strike="noStrike" spc="-100" dirty="0">
                <a:solidFill>
                  <a:srgbClr val="E1CA86"/>
                </a:solidFill>
                <a:ea typeface="210 GGotmangul Regular"/>
              </a:rPr>
              <a:t>아이들</a:t>
            </a:r>
          </a:p>
        </p:txBody>
      </p:sp>
      <p:pic>
        <p:nvPicPr>
          <p:cNvPr id="19" name="Picture 24">
            <a:extLst>
              <a:ext uri="{FF2B5EF4-FFF2-40B4-BE49-F238E27FC236}">
                <a16:creationId xmlns:a16="http://schemas.microsoft.com/office/drawing/2014/main" id="{056E2609-E4B5-4473-9A97-20AEE6E1D6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0" y="437888"/>
            <a:ext cx="2425700" cy="1676400"/>
          </a:xfrm>
          <a:prstGeom prst="rect">
            <a:avLst/>
          </a:prstGeom>
        </p:spPr>
      </p:pic>
      <p:sp>
        <p:nvSpPr>
          <p:cNvPr id="20" name="TextBox 25">
            <a:extLst>
              <a:ext uri="{FF2B5EF4-FFF2-40B4-BE49-F238E27FC236}">
                <a16:creationId xmlns:a16="http://schemas.microsoft.com/office/drawing/2014/main" id="{B9480CDD-BE02-5088-1E60-5C290BAA13D6}"/>
              </a:ext>
            </a:extLst>
          </p:cNvPr>
          <p:cNvSpPr txBox="1"/>
          <p:nvPr/>
        </p:nvSpPr>
        <p:spPr>
          <a:xfrm>
            <a:off x="9461500" y="539488"/>
            <a:ext cx="1816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070"/>
              </a:lnSpc>
            </a:pPr>
            <a:r>
              <a:rPr lang="ko-KR" sz="3000" b="0" i="0" u="none" strike="noStrike" spc="-100" dirty="0" err="1">
                <a:solidFill>
                  <a:srgbClr val="F3ECD7"/>
                </a:solidFill>
                <a:ea typeface="BM YEONSUNG"/>
              </a:rPr>
              <a:t>이거</a:t>
            </a:r>
            <a:r>
              <a:rPr lang="ko-KR" altLang="en-US" sz="3000" b="0" i="0" u="none" strike="noStrike" spc="-100" dirty="0" err="1">
                <a:solidFill>
                  <a:srgbClr val="F3ECD7"/>
                </a:solidFill>
                <a:ea typeface="BM YEONSUNG"/>
              </a:rPr>
              <a:t>야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~</a:t>
            </a:r>
          </a:p>
          <a:p>
            <a:pPr lvl="0" algn="ctr">
              <a:lnSpc>
                <a:spcPct val="107070"/>
              </a:lnSpc>
            </a:pPr>
            <a:r>
              <a:rPr lang="ko-KR" sz="3000" b="0" i="0" u="none" strike="noStrike" spc="-100" dirty="0">
                <a:solidFill>
                  <a:srgbClr val="F3ECD7"/>
                </a:solidFill>
                <a:ea typeface="BM YEONSUNG"/>
              </a:rPr>
              <a:t>이게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 </a:t>
            </a:r>
            <a:r>
              <a:rPr lang="ko-KR" sz="3000" b="0" i="0" u="none" strike="noStrike" spc="-100" dirty="0">
                <a:solidFill>
                  <a:srgbClr val="F3ECD7"/>
                </a:solidFill>
                <a:ea typeface="BM YEONSUNG"/>
              </a:rPr>
              <a:t>급제야</a:t>
            </a:r>
            <a:r>
              <a:rPr lang="en-US" sz="3000" b="0" i="0" u="none" strike="noStrike" spc="-100" dirty="0">
                <a:solidFill>
                  <a:srgbClr val="F3ECD7"/>
                </a:solidFill>
                <a:latin typeface="BM YEONSUNG"/>
              </a:rPr>
              <a:t>~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067DDF38-9BA3-EFC1-F566-AB15B30969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7775" y="1552476"/>
            <a:ext cx="1943100" cy="3771900"/>
          </a:xfrm>
          <a:prstGeom prst="rect">
            <a:avLst/>
          </a:prstGeom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F25E72D7-9524-0987-F89C-25BE60A805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3975" y="4219476"/>
            <a:ext cx="1498600" cy="589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1905000" y="4394200"/>
            <a:ext cx="697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ko-KR" sz="8000" b="0" i="0" u="none" strike="noStrike" spc="-200">
                <a:solidFill>
                  <a:srgbClr val="000000"/>
                </a:solidFill>
                <a:ea typeface="210 GGotmangul Regular"/>
              </a:rPr>
              <a:t>목차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39300" y="2667000"/>
            <a:ext cx="18402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와이어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프레임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9300" y="4521200"/>
            <a:ext cx="687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핵심기능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39300" y="6413500"/>
            <a:ext cx="3454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시연영상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39300" y="8204200"/>
            <a:ext cx="68707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트러블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슈팅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9300" y="990600"/>
            <a:ext cx="184023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2839"/>
              </a:lnSpc>
            </a:pP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프로젝트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및</a:t>
            </a:r>
            <a:r>
              <a:rPr lang="en-US" sz="4500" b="0" i="0" u="none" strike="noStrike" spc="-10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500" b="0" i="0" u="none" strike="noStrike" spc="-100">
                <a:solidFill>
                  <a:srgbClr val="000000"/>
                </a:solidFill>
                <a:ea typeface="BM YEONSUNG"/>
              </a:rPr>
              <a:t>팀원소개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0" y="1917700"/>
            <a:ext cx="2921000" cy="734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2044700"/>
            <a:ext cx="2667000" cy="7086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717800" y="2451100"/>
            <a:ext cx="1384300" cy="6286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ko-KR" sz="8200" b="0" i="0" u="none" strike="noStrike" spc="-500">
                <a:solidFill>
                  <a:srgbClr val="000000"/>
                </a:solidFill>
                <a:ea typeface="210 GGotmangul Regular"/>
              </a:rPr>
              <a:t>유생의질주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4279900" y="4457700"/>
            <a:ext cx="190500" cy="190500"/>
          </a:xfrm>
          <a:prstGeom prst="rect">
            <a:avLst/>
          </a:prstGeom>
          <a:effectLst>
            <a:outerShdw blurRad="353" dist="17371" dir="2700000">
              <a:srgbClr val="000000">
                <a:alpha val="5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alphaModFix amt="24000"/>
          </a:blip>
          <a:stretch>
            <a:fillRect/>
          </a:stretch>
        </p:blipFill>
        <p:spPr>
          <a:xfrm>
            <a:off x="3708400" y="3327400"/>
            <a:ext cx="127000" cy="127000"/>
          </a:xfrm>
          <a:prstGeom prst="rect">
            <a:avLst/>
          </a:prstGeom>
          <a:effectLst>
            <a:outerShdw blurRad="147" dist="11209" dir="2700000">
              <a:srgbClr val="000000">
                <a:alpha val="5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52300" y="4673600"/>
            <a:ext cx="3860800" cy="3937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1800" y="2641600"/>
            <a:ext cx="10414000" cy="1511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0" y="5499100"/>
            <a:ext cx="6172200" cy="2755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9700" y="7874000"/>
            <a:ext cx="952500" cy="622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6100" y="5130800"/>
            <a:ext cx="1054100" cy="469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>
            <a:alphaModFix amt="35000"/>
          </a:blip>
          <a:stretch>
            <a:fillRect/>
          </a:stretch>
        </p:blipFill>
        <p:spPr>
          <a:xfrm rot="-60000">
            <a:off x="9055100" y="3797300"/>
            <a:ext cx="1752600" cy="254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461000" y="2755900"/>
            <a:ext cx="10515600" cy="129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4619"/>
              </a:lnSpc>
            </a:pP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장원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급제를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목표로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과거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시험을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보러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가는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 </a:t>
            </a:r>
          </a:p>
          <a:p>
            <a:pPr lvl="0" algn="ctr">
              <a:lnSpc>
                <a:spcPct val="94619"/>
              </a:lnSpc>
            </a:pP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"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유생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"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이라는</a:t>
            </a:r>
            <a:r>
              <a:rPr lang="en-US" sz="4000" b="0" i="0" u="none" strike="noStrike" dirty="0">
                <a:solidFill>
                  <a:srgbClr val="000000"/>
                </a:solidFill>
                <a:latin typeface="BM YEONSUNG"/>
              </a:rPr>
              <a:t> </a:t>
            </a:r>
            <a:r>
              <a:rPr lang="ko-KR" sz="4000" b="0" i="0" u="none" strike="noStrike" dirty="0">
                <a:solidFill>
                  <a:srgbClr val="000000"/>
                </a:solidFill>
                <a:ea typeface="BM YEONSUNG"/>
              </a:rPr>
              <a:t>컨셉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1.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프로젝트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소개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및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팀원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소개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BB9324C-9711-A1DD-5F0A-2B785DB1EF89}"/>
              </a:ext>
            </a:extLst>
          </p:cNvPr>
          <p:cNvSpPr txBox="1"/>
          <p:nvPr/>
        </p:nvSpPr>
        <p:spPr>
          <a:xfrm>
            <a:off x="4572000" y="942350"/>
            <a:ext cx="9144000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/>
              </a:rPr>
              <a:t>캐릭터 작업 </a:t>
            </a:r>
            <a:r>
              <a:rPr lang="en-US" altLang="ko-KR" dirty="0">
                <a:effectLst/>
              </a:rPr>
              <a:t>(1</a:t>
            </a:r>
            <a:r>
              <a:rPr lang="ko-KR" altLang="en-US" dirty="0">
                <a:effectLst/>
              </a:rPr>
              <a:t>인</a:t>
            </a:r>
            <a:r>
              <a:rPr lang="en-US" altLang="ko-KR" dirty="0">
                <a:effectLst/>
              </a:rPr>
              <a:t>)  </a:t>
            </a:r>
            <a:r>
              <a:rPr lang="ko-KR" altLang="en-US" dirty="0">
                <a:effectLst/>
              </a:rPr>
              <a:t>정하나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캐릭터 자동 이동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캐릭터가 일정한 속도로 자동 전진 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슬라이드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점프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이단 점프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충돌처리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죽음 처리</a:t>
            </a:r>
            <a:br>
              <a:rPr lang="ko-KR" altLang="en-US" dirty="0">
                <a:effectLst/>
              </a:rPr>
            </a:b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아이템 작업 </a:t>
            </a:r>
            <a:r>
              <a:rPr lang="en-US" altLang="ko-KR" dirty="0">
                <a:effectLst/>
              </a:rPr>
              <a:t>(1</a:t>
            </a:r>
            <a:r>
              <a:rPr lang="ko-KR" altLang="en-US" dirty="0">
                <a:effectLst/>
              </a:rPr>
              <a:t>인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>
                <a:effectLst/>
              </a:rPr>
              <a:t>강태현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돌진아이템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자석아이템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곰 젤리 아이템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체력 회복 아이템</a:t>
            </a:r>
            <a:br>
              <a:rPr lang="ko-KR" altLang="en-US" dirty="0">
                <a:effectLst/>
              </a:rPr>
            </a:b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맵 과 오브젝트</a:t>
            </a:r>
            <a:r>
              <a:rPr lang="en-US" altLang="ko-KR" dirty="0">
                <a:effectLst/>
              </a:rPr>
              <a:t>(2</a:t>
            </a:r>
            <a:r>
              <a:rPr lang="ko-KR" altLang="en-US" dirty="0">
                <a:effectLst/>
              </a:rPr>
              <a:t>인</a:t>
            </a:r>
            <a:r>
              <a:rPr lang="en-US" altLang="ko-KR" dirty="0">
                <a:effectLst/>
              </a:rPr>
              <a:t>)  </a:t>
            </a:r>
            <a:r>
              <a:rPr lang="ko-KR" altLang="en-US" dirty="0" err="1">
                <a:effectLst/>
              </a:rPr>
              <a:t>박한나</a:t>
            </a:r>
            <a:r>
              <a:rPr lang="ko-KR" altLang="en-US" dirty="0">
                <a:effectLst/>
              </a:rPr>
              <a:t> 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윤병철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속도는 난이도에 따라 점진적으로 증가 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장애물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점프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스페이스</a:t>
            </a:r>
            <a:r>
              <a:rPr lang="en-US" altLang="ko-KR" dirty="0">
                <a:effectLst/>
              </a:rPr>
              <a:t>)</a:t>
            </a:r>
            <a:r>
              <a:rPr lang="ko-KR" altLang="en-US" dirty="0">
                <a:effectLst/>
              </a:rPr>
              <a:t>와 슬라이드</a:t>
            </a:r>
            <a:r>
              <a:rPr lang="en-US" altLang="ko-KR" dirty="0">
                <a:effectLst/>
              </a:rPr>
              <a:t>(Shift)</a:t>
            </a:r>
            <a:r>
              <a:rPr lang="ko-KR" altLang="en-US" dirty="0">
                <a:effectLst/>
              </a:rPr>
              <a:t>로 회피 가능한 장애물 추가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속도 증가와 난이도 조절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일정 시간마다 장애물 빈도와 속도 증가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난이도 조정에 따라 플레이어 반응 속도 요구</a:t>
            </a:r>
            <a:br>
              <a:rPr lang="ko-KR" altLang="en-US" dirty="0">
                <a:effectLst/>
              </a:rPr>
            </a:b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점수 아이템</a:t>
            </a:r>
            <a:r>
              <a:rPr lang="en-US" altLang="ko-KR" dirty="0">
                <a:effectLst/>
              </a:rPr>
              <a:t>(</a:t>
            </a:r>
            <a:r>
              <a:rPr lang="ko-KR" altLang="en-US" dirty="0">
                <a:effectLst/>
              </a:rPr>
              <a:t>코인 등</a:t>
            </a:r>
            <a:r>
              <a:rPr lang="en-US" altLang="ko-KR" dirty="0">
                <a:effectLst/>
              </a:rPr>
              <a:t>)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젤리 배치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경로 그리기 피벗 잡아서 라인 잡고 젤리 생성시키기 느낌</a:t>
            </a:r>
            <a:r>
              <a:rPr lang="en-US" altLang="ko-KR" dirty="0">
                <a:effectLst/>
              </a:rPr>
              <a:t>?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장애물 구역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구조물 작업</a:t>
            </a:r>
            <a:r>
              <a:rPr lang="en-US" altLang="ko-KR" dirty="0">
                <a:effectLst/>
              </a:rPr>
              <a:t>:  </a:t>
            </a:r>
            <a:r>
              <a:rPr lang="ko-KR" altLang="en-US" dirty="0">
                <a:effectLst/>
              </a:rPr>
              <a:t>장애물 </a:t>
            </a:r>
            <a:r>
              <a:rPr lang="ko-KR" altLang="en-US" dirty="0" err="1">
                <a:effectLst/>
              </a:rPr>
              <a:t>프리펩</a:t>
            </a:r>
            <a:r>
              <a:rPr lang="ko-KR" altLang="en-US" dirty="0">
                <a:effectLst/>
              </a:rPr>
              <a:t> 생성</a:t>
            </a:r>
            <a:br>
              <a:rPr lang="ko-KR" altLang="en-US" dirty="0">
                <a:effectLst/>
              </a:rPr>
            </a:br>
            <a:br>
              <a:rPr lang="ko-KR" altLang="en-US" dirty="0">
                <a:effectLst/>
              </a:rPr>
            </a:br>
            <a:r>
              <a:rPr lang="en-US" altLang="ko-KR" dirty="0">
                <a:effectLst/>
              </a:rPr>
              <a:t>UI</a:t>
            </a:r>
            <a:r>
              <a:rPr lang="ko-KR" altLang="en-US" dirty="0">
                <a:effectLst/>
              </a:rPr>
              <a:t>시스템 </a:t>
            </a:r>
            <a:r>
              <a:rPr lang="en-US" altLang="ko-KR" dirty="0">
                <a:effectLst/>
              </a:rPr>
              <a:t>(1</a:t>
            </a:r>
            <a:r>
              <a:rPr lang="ko-KR" altLang="en-US" dirty="0">
                <a:effectLst/>
              </a:rPr>
              <a:t>인</a:t>
            </a:r>
            <a:r>
              <a:rPr lang="en-US" altLang="ko-KR" dirty="0">
                <a:effectLst/>
              </a:rPr>
              <a:t>) </a:t>
            </a:r>
            <a:r>
              <a:rPr lang="ko-KR" altLang="en-US" dirty="0" err="1">
                <a:effectLst/>
              </a:rPr>
              <a:t>최한빈</a:t>
            </a:r>
            <a:br>
              <a:rPr lang="en-US" altLang="ko-KR" dirty="0">
                <a:effectLst/>
              </a:rPr>
            </a:br>
            <a:r>
              <a:rPr lang="ko-KR" altLang="en-US" dirty="0">
                <a:effectLst/>
              </a:rPr>
              <a:t>화면 상단에 현재 점수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최고 점수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남은 체력 표시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게임 오버 화면과 재시작 버튼 추가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장애물에 부딪히거나 체력이 소진되면 게임 종료</a:t>
            </a:r>
            <a:br>
              <a:rPr lang="ko-KR" altLang="en-US" dirty="0">
                <a:effectLst/>
              </a:rPr>
            </a:br>
            <a:r>
              <a:rPr lang="ko-KR" altLang="en-US" dirty="0">
                <a:effectLst/>
              </a:rPr>
              <a:t>플레이어가 점수를 확인하고 다시 시작 가능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4ED251-C93F-30CA-17FC-442E377A9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33" y="419100"/>
            <a:ext cx="7485772" cy="42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7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00" y="2108200"/>
            <a:ext cx="8864600" cy="6997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8572500"/>
            <a:ext cx="952500" cy="622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800" y="1879600"/>
            <a:ext cx="1054100" cy="469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17500" y="7010400"/>
            <a:ext cx="6172200" cy="4013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와이어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프레임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0" y="2717800"/>
            <a:ext cx="9055100" cy="5334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922000" y="4495800"/>
            <a:ext cx="5765800" cy="320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캐릭터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동작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체력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이벤트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(OnTakeDamage)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활용해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업데이트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낙사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방지</a:t>
            </a:r>
          </a:p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000" b="0" i="0" u="none" strike="noStrike">
                <a:solidFill>
                  <a:srgbClr val="000000"/>
                </a:solidFill>
                <a:latin typeface="Pretendard Regular"/>
              </a:rPr>
              <a:t> - OX</a:t>
            </a:r>
            <a:r>
              <a:rPr lang="ko-KR" sz="3000" b="0" i="0" u="none" strike="noStrike">
                <a:solidFill>
                  <a:srgbClr val="000000"/>
                </a:solidFill>
                <a:ea typeface="Pretendard Regular"/>
              </a:rPr>
              <a:t>퀴즈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795000" y="3048000"/>
            <a:ext cx="59563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점프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슬라이드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피격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등의</a:t>
            </a:r>
          </a:p>
          <a:p>
            <a:pPr lvl="0" algn="ctr">
              <a:lnSpc>
                <a:spcPct val="116199"/>
              </a:lnSpc>
            </a:pP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애니메이션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0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1" i="0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3.1.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캐릭터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컨트롤러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0" y="2882900"/>
            <a:ext cx="6172200" cy="4902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55100" y="2819400"/>
            <a:ext cx="7747000" cy="586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baseState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클래스에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 "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무적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"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en-US" sz="3000" dirty="0">
                <a:solidFill>
                  <a:srgbClr val="000000"/>
                </a:solidFill>
                <a:latin typeface="Pretendard Regular"/>
                <a:ea typeface="Pretendard Regular"/>
              </a:rPr>
              <a:t>참조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PlayerGalloping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클래스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질주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아이템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적용시킴</a:t>
            </a:r>
          </a:p>
          <a:p>
            <a:pPr lvl="0" algn="l">
              <a:lnSpc>
                <a:spcPct val="116199"/>
              </a:lnSpc>
            </a:pPr>
            <a:endParaRPr lang="ko-KR" sz="30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background =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FindObjectOfType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BackGroundController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&gt;();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백그라운드컨트롤에서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3000" b="0" i="0" u="none" strike="noStrike" dirty="0" err="1">
                <a:solidFill>
                  <a:srgbClr val="000000"/>
                </a:solidFill>
                <a:latin typeface="Pretendard Regular"/>
              </a:rPr>
              <a:t>moveSpeed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컴포넌트를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참조해서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아이템을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사용하면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일정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시간동안</a:t>
            </a:r>
          </a:p>
          <a:p>
            <a:pPr lvl="0" algn="l">
              <a:lnSpc>
                <a:spcPct val="116199"/>
              </a:lnSpc>
            </a:pP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백그라운드가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이동하는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x2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배가</a:t>
            </a:r>
            <a:r>
              <a:rPr lang="en-US" sz="30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0" i="0" u="none" strike="noStrike" dirty="0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4279900"/>
            <a:ext cx="6172200" cy="1739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2500" y="4406900"/>
            <a:ext cx="82677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질주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기능의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활성화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무적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적용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장애물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파괴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88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1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7500"/>
            <a:ext cx="16738600" cy="9652000"/>
          </a:xfrm>
          <a:prstGeom prst="rect">
            <a:avLst/>
          </a:prstGeom>
          <a:effectLst>
            <a:outerShdw blurRad="347791" dist="74231" dir="5400000">
              <a:srgbClr val="340011">
                <a:alpha val="35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2997200"/>
            <a:ext cx="6172200" cy="4279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43100" y="901700"/>
            <a:ext cx="12433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6279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3.2.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핵심기능</a:t>
            </a:r>
            <a:r>
              <a:rPr lang="en-US" sz="5300" b="0" i="0" u="none" strike="noStrike">
                <a:solidFill>
                  <a:srgbClr val="000000"/>
                </a:solidFill>
                <a:latin typeface="210 GGotmangul Regular"/>
              </a:rPr>
              <a:t> - </a:t>
            </a:r>
            <a:r>
              <a:rPr lang="ko-KR" sz="5300" b="0" i="0" u="none" strike="noStrike">
                <a:solidFill>
                  <a:srgbClr val="000000"/>
                </a:solidFill>
                <a:ea typeface="210 GGotmangul Regular"/>
              </a:rPr>
              <a:t>아이템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72500" y="4406900"/>
            <a:ext cx="82677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무적인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상태에서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spriteRenderer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컬러의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투명도를</a:t>
            </a:r>
          </a:p>
          <a:p>
            <a:pPr lvl="0" algn="ctr">
              <a:lnSpc>
                <a:spcPct val="116199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0.5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변경후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new Color(1, 1, 1, 1)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색상으로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재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481</Words>
  <Application>Microsoft Office PowerPoint</Application>
  <PresentationFormat>사용자 지정</PresentationFormat>
  <Paragraphs>72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210 GGotmangul Regular</vt:lpstr>
      <vt:lpstr>Pretendard SemiBold</vt:lpstr>
      <vt:lpstr>Pretendard Regular</vt:lpstr>
      <vt:lpstr>BM YEONSUNG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다혜랑 비니랑</cp:lastModifiedBy>
  <cp:revision>6</cp:revision>
  <dcterms:created xsi:type="dcterms:W3CDTF">2006-08-16T00:00:00Z</dcterms:created>
  <dcterms:modified xsi:type="dcterms:W3CDTF">2025-02-28T03:36:11Z</dcterms:modified>
</cp:coreProperties>
</file>